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tableStyles.xml><?xml version="1.0" encoding="utf-8"?>
<a:tblStyleLst xmlns:a="http://schemas.openxmlformats.org/drawingml/2006/main" xmlns:r="http://schemas.openxmlformats.org/officeDocument/2006/relationships" def="{D259D98C-6015-43E8-B31B-E94A3A28AB52}">
  <a:tblStyle styleId="{D259D98C-6015-43E8-B31B-E94A3A28AB52}" styleName="Table_0">
    <a:wholeTbl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insideV>
        </a:tcBdr>
      </a:tcStyle>
    </a:wholeTb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Shape 11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Shape 11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2008 - Agile System Administrator group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Shape 12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First way: Don’t think of isolated silos (dev/ops/support) but one system as whole (business value to the client)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3rd way: Feature Flags, A/B testing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IaaS - AWS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Shape 13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Shape 1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Shape 14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/>
              <a:t>  Developers now work more closely with production-equivalent systems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/>
              <a:t>  Developers focuses on metrics required by Ops team like PSR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  Ops now have more clarity on infrastructure needs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/>
              <a:t>More automation on deployment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/>
              <a:t>  Closely monitors the Dev – Test – Prod pipeline foreach deployment with immediate feedback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/>
              <a:t>  Better collaboration and communication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Shape 15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Shape 1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Shape 16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Business value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Lower cost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Fail Fast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Deliver Value in quick and small burst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Collaboration</a:t>
            </a:r>
            <a:r>
              <a:rPr lang="en"/>
              <a:t> across teams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Full pipeline Automation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Shape 1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Shape 17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Is this a tool?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Shape 1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Technology enables new business models and new DevOps models. Tools are simply an expression of those models.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Shape 1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Shape 1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Shape 2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Continuous Delivery + Operability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Operability = Scalability, Deployability, </a:t>
            </a:r>
            <a:r>
              <a:rPr lang="en"/>
              <a:t>Maintainability</a:t>
            </a:r>
            <a:r>
              <a:rPr lang="en"/>
              <a:t>, Security, Resilience, </a:t>
            </a:r>
            <a:r>
              <a:rPr lang="en"/>
              <a:t>Monitoring</a:t>
            </a:r>
            <a:r>
              <a:rPr lang="en"/>
              <a:t>, Alerting, DR</a:t>
            </a: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Shape 2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Shape 21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Shape 21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 big platform team that supports delivery teams.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Conveyor belts system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Platform as a service (Google internal)</a:t>
            </a: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Shape 22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Autonomous delivery team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You build it, you run it.</a:t>
            </a: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Shape 23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In conclusion for Topologies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Game Days (Planned Chaos, test resilience)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DevSecOps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BizDevOps (digital transformation)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Performance</a:t>
            </a: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Shape 2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What should we do?</a:t>
            </a: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Shape 24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Culture will change indirectly.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Technology enables new business models and new DevOps models. Tools are simply an expression of those models.</a:t>
            </a: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Shape 24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It takes time and resources to implement the automated pipeline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Technology enables new business models and new DevOps models. Tools are simply an expression of those models.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Shape 25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Shape 2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Monolith vs microservice</a:t>
            </a: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Shape 2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Shape 2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Strider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Travis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Jenkins</a:t>
            </a: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Shape 2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AWS Lambda - Nov 2014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Google Functions - Feb 2016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Azure Functions - March 31 2016 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Shape 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Configuration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Shape 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Security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Shape 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Creates problems for business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Operability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Non-Functional requirements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Shape 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Shape 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Shape 10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On a high level - Business/Organization level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Profit = Revenue - Cost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0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0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01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0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0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0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0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hyperlink" Target="https://github.com/kamranahmedse/developer-roadmap" TargetMode="External"/><Relationship Id="rId4" Type="http://schemas.openxmlformats.org/officeDocument/2006/relationships/hyperlink" Target="https://github.com/kamranahmedse/developer-roadmap" TargetMode="External"/><Relationship Id="rId5" Type="http://schemas.openxmlformats.org/officeDocument/2006/relationships/image" Target="../media/image0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hyperlink" Target="https://strongloop.com/strongblog/roll-your-own-node-js-ci-server-with-jenkins-part-1/" TargetMode="External"/><Relationship Id="rId4" Type="http://schemas.openxmlformats.org/officeDocument/2006/relationships/hyperlink" Target="https://strongloop.com/strongblog/roll-your-own-node-js-ci-server-with-jenkins-part-2/" TargetMode="Externa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00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0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DevOps</a:t>
            </a:r>
          </a:p>
        </p:txBody>
      </p:sp>
      <p:sp>
        <p:nvSpPr>
          <p:cNvPr id="55" name="Shape 5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What is DevOps?</a:t>
            </a:r>
          </a:p>
        </p:txBody>
      </p:sp>
      <p:sp>
        <p:nvSpPr>
          <p:cNvPr id="113" name="Shape 113"/>
          <p:cNvSpPr txBox="1"/>
          <p:nvPr/>
        </p:nvSpPr>
        <p:spPr>
          <a:xfrm>
            <a:off x="954600" y="1796125"/>
            <a:ext cx="7234800" cy="135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DevOps is the practice of IT operations and development engineers participating together in the entire service lifecycle, from design through the development process to production support.</a:t>
            </a:r>
          </a:p>
        </p:txBody>
      </p:sp>
      <p:sp>
        <p:nvSpPr>
          <p:cNvPr id="114" name="Shape 114"/>
          <p:cNvSpPr txBox="1"/>
          <p:nvPr>
            <p:ph idx="1" type="body"/>
          </p:nvPr>
        </p:nvSpPr>
        <p:spPr>
          <a:xfrm>
            <a:off x="386750" y="3566700"/>
            <a:ext cx="8520600" cy="1221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Software </a:t>
            </a:r>
            <a:r>
              <a:rPr b="1" lang="en">
                <a:solidFill>
                  <a:srgbClr val="0000FF"/>
                </a:solidFill>
              </a:rPr>
              <a:t>DEV</a:t>
            </a:r>
            <a:r>
              <a:rPr lang="en"/>
              <a:t>elopment &amp; IT </a:t>
            </a:r>
            <a:r>
              <a:rPr b="1" lang="en">
                <a:solidFill>
                  <a:srgbClr val="0000FF"/>
                </a:solidFill>
              </a:rPr>
              <a:t>OP</a:t>
            </a:r>
            <a:r>
              <a:rPr lang="en"/>
              <a:t>eration</a:t>
            </a:r>
            <a:r>
              <a:rPr b="1" lang="en">
                <a:solidFill>
                  <a:srgbClr val="0000FF"/>
                </a:solidFill>
              </a:rPr>
              <a:t>S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/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History	</a:t>
            </a:r>
          </a:p>
        </p:txBody>
      </p:sp>
      <p:sp>
        <p:nvSpPr>
          <p:cNvPr id="120" name="Shape 1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>
              <a:spcBef>
                <a:spcPts val="0"/>
              </a:spcBef>
            </a:pPr>
            <a:r>
              <a:rPr lang="en"/>
              <a:t>Agile comes to the developer world in 2001 </a:t>
            </a:r>
          </a:p>
          <a:p>
            <a:pPr indent="-228600" lvl="0" marL="457200">
              <a:spcBef>
                <a:spcPts val="0"/>
              </a:spcBef>
            </a:pPr>
            <a:r>
              <a:rPr lang="en"/>
              <a:t>Lean comes to the developer world in 2003 (more slowly) </a:t>
            </a:r>
          </a:p>
          <a:p>
            <a:pPr indent="-228600" lvl="0" marL="457200">
              <a:spcBef>
                <a:spcPts val="0"/>
              </a:spcBef>
            </a:pPr>
            <a:r>
              <a:rPr lang="en"/>
              <a:t>O’Reilly Radar “Operations: The New Secret Sauce” in 2006 </a:t>
            </a:r>
          </a:p>
          <a:p>
            <a:pPr indent="-228600" lvl="0" marL="457200">
              <a:spcBef>
                <a:spcPts val="0"/>
              </a:spcBef>
            </a:pPr>
            <a:r>
              <a:rPr lang="en"/>
              <a:t>Agile Infrastructure discussions start in Europe circa 2007 </a:t>
            </a:r>
          </a:p>
          <a:p>
            <a:pPr indent="-228600" lvl="0" marL="457200">
              <a:spcBef>
                <a:spcPts val="0"/>
              </a:spcBef>
            </a:pPr>
            <a:r>
              <a:rPr lang="en"/>
              <a:t>Patrick Debois and Andrew Schafer meet up at Agile 2008 </a:t>
            </a:r>
          </a:p>
          <a:p>
            <a:pPr indent="-228600" lvl="0" marL="457200">
              <a:spcBef>
                <a:spcPts val="0"/>
              </a:spcBef>
            </a:pPr>
            <a:r>
              <a:rPr lang="en"/>
              <a:t>O’Reilly Velocity Conference starts 2008 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Patrick Debois and Kris Buytaert put together first “DevOpsDays” in Ghent in 2009. Many more follow.</a:t>
            </a:r>
          </a:p>
          <a:p>
            <a:pPr indent="-228600" lvl="0" marL="457200">
              <a:spcBef>
                <a:spcPts val="0"/>
              </a:spcBef>
            </a:pPr>
            <a:r>
              <a:rPr lang="en"/>
              <a:t>2013 DevOps defined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DevOps Principles</a:t>
            </a:r>
          </a:p>
        </p:txBody>
      </p:sp>
      <p:sp>
        <p:nvSpPr>
          <p:cNvPr id="126" name="Shape 126"/>
          <p:cNvSpPr txBox="1"/>
          <p:nvPr>
            <p:ph idx="1" type="body"/>
          </p:nvPr>
        </p:nvSpPr>
        <p:spPr>
          <a:xfrm>
            <a:off x="311700" y="1152475"/>
            <a:ext cx="8520600" cy="1485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</a:pPr>
            <a:r>
              <a:rPr lang="en" sz="2400">
                <a:solidFill>
                  <a:schemeClr val="dk1"/>
                </a:solidFill>
              </a:rPr>
              <a:t>Gene Kim’s “3 ways”</a:t>
            </a:r>
          </a:p>
          <a:p>
            <a:pPr indent="-342900" lvl="1" marL="914400" rtl="0">
              <a:spcBef>
                <a:spcPts val="0"/>
              </a:spcBef>
              <a:buSzPct val="100000"/>
            </a:pPr>
            <a:r>
              <a:rPr lang="en" sz="1800">
                <a:solidFill>
                  <a:schemeClr val="dk1"/>
                </a:solidFill>
              </a:rPr>
              <a:t>Systems Thinking </a:t>
            </a:r>
          </a:p>
          <a:p>
            <a:pPr indent="-342900" lvl="1" marL="914400" rtl="0">
              <a:spcBef>
                <a:spcPts val="0"/>
              </a:spcBef>
              <a:buSzPct val="100000"/>
            </a:pPr>
            <a:r>
              <a:rPr lang="en" sz="1800">
                <a:solidFill>
                  <a:schemeClr val="dk1"/>
                </a:solidFill>
              </a:rPr>
              <a:t>Amplify Feedback Loops </a:t>
            </a:r>
          </a:p>
          <a:p>
            <a:pPr indent="-342900" lvl="1" marL="914400" rtl="0">
              <a:spcBef>
                <a:spcPts val="0"/>
              </a:spcBef>
              <a:buSzPct val="100000"/>
            </a:pPr>
            <a:r>
              <a:rPr lang="en" sz="1800">
                <a:solidFill>
                  <a:schemeClr val="dk1"/>
                </a:solidFill>
              </a:rPr>
              <a:t>Culture of Continual Experimentation </a:t>
            </a:r>
          </a:p>
          <a:p>
            <a:pPr lv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lv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</a:endParaRPr>
          </a:p>
        </p:txBody>
      </p:sp>
      <p:sp>
        <p:nvSpPr>
          <p:cNvPr id="127" name="Shape 127"/>
          <p:cNvSpPr txBox="1"/>
          <p:nvPr/>
        </p:nvSpPr>
        <p:spPr>
          <a:xfrm>
            <a:off x="311700" y="2772525"/>
            <a:ext cx="7234800" cy="22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75000"/>
            </a:pPr>
            <a:r>
              <a:rPr lang="en" sz="2400">
                <a:solidFill>
                  <a:schemeClr val="dk1"/>
                </a:solidFill>
              </a:rPr>
              <a:t>C.A.L.M.S.</a:t>
            </a:r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</a:pPr>
            <a:r>
              <a:rPr b="1" lang="en" sz="1800">
                <a:solidFill>
                  <a:schemeClr val="dk1"/>
                </a:solidFill>
              </a:rPr>
              <a:t>Culture</a:t>
            </a:r>
            <a:r>
              <a:rPr lang="en" sz="1800">
                <a:solidFill>
                  <a:schemeClr val="dk1"/>
                </a:solidFill>
              </a:rPr>
              <a:t> – People &gt; Process &gt; Tools</a:t>
            </a:r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</a:pPr>
            <a:r>
              <a:rPr b="1" lang="en" sz="1800">
                <a:solidFill>
                  <a:schemeClr val="dk1"/>
                </a:solidFill>
              </a:rPr>
              <a:t>Automation</a:t>
            </a:r>
            <a:r>
              <a:rPr lang="en" sz="1800">
                <a:solidFill>
                  <a:schemeClr val="dk1"/>
                </a:solidFill>
              </a:rPr>
              <a:t> – Infrastructure as Code</a:t>
            </a:r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100000"/>
            </a:pPr>
            <a:r>
              <a:rPr b="1" lang="en" sz="1800">
                <a:solidFill>
                  <a:schemeClr val="dk1"/>
                </a:solidFill>
              </a:rPr>
              <a:t>Lean</a:t>
            </a:r>
            <a:r>
              <a:rPr lang="en" sz="1800">
                <a:solidFill>
                  <a:schemeClr val="dk1"/>
                </a:solidFill>
              </a:rPr>
              <a:t> - Small batch size and regular releases</a:t>
            </a:r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</a:pPr>
            <a:r>
              <a:rPr b="1" lang="en" sz="1800">
                <a:solidFill>
                  <a:schemeClr val="dk1"/>
                </a:solidFill>
              </a:rPr>
              <a:t>Measurement</a:t>
            </a:r>
            <a:r>
              <a:rPr lang="en" sz="1800">
                <a:solidFill>
                  <a:schemeClr val="dk1"/>
                </a:solidFill>
              </a:rPr>
              <a:t> – Measure Everything</a:t>
            </a:r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</a:pPr>
            <a:r>
              <a:rPr b="1" lang="en" sz="1800">
                <a:solidFill>
                  <a:schemeClr val="dk1"/>
                </a:solidFill>
              </a:rPr>
              <a:t>Sharing</a:t>
            </a:r>
            <a:r>
              <a:rPr lang="en" sz="1800">
                <a:solidFill>
                  <a:schemeClr val="dk1"/>
                </a:solidFill>
              </a:rPr>
              <a:t> – Collaboration/Feedback 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DevOps Practices</a:t>
            </a:r>
          </a:p>
        </p:txBody>
      </p:sp>
      <p:sp>
        <p:nvSpPr>
          <p:cNvPr id="133" name="Shape 1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>
              <a:spcBef>
                <a:spcPts val="0"/>
              </a:spcBef>
            </a:pPr>
            <a:r>
              <a:rPr lang="en"/>
              <a:t>Version Control For All </a:t>
            </a:r>
          </a:p>
          <a:p>
            <a:pPr indent="-228600" lvl="0" marL="457200">
              <a:spcBef>
                <a:spcPts val="0"/>
              </a:spcBef>
            </a:pPr>
            <a:r>
              <a:rPr lang="en"/>
              <a:t> Automated Testing </a:t>
            </a:r>
          </a:p>
          <a:p>
            <a:pPr indent="-228600" lvl="0" marL="457200">
              <a:spcBef>
                <a:spcPts val="0"/>
              </a:spcBef>
            </a:pPr>
            <a:r>
              <a:rPr lang="en"/>
              <a:t> Proactive Monitoring and Metrics</a:t>
            </a:r>
          </a:p>
          <a:p>
            <a:pPr indent="-228600" lvl="0" marL="457200">
              <a:spcBef>
                <a:spcPts val="0"/>
              </a:spcBef>
            </a:pPr>
            <a:r>
              <a:rPr lang="en"/>
              <a:t> Kanban/Scrum</a:t>
            </a:r>
          </a:p>
          <a:p>
            <a:pPr indent="-228600" lvl="0" marL="457200">
              <a:spcBef>
                <a:spcPts val="0"/>
              </a:spcBef>
            </a:pPr>
            <a:r>
              <a:rPr lang="en"/>
              <a:t> Visible Ops/Change Management</a:t>
            </a:r>
          </a:p>
          <a:p>
            <a:pPr indent="-228600" lvl="0" marL="457200">
              <a:spcBef>
                <a:spcPts val="0"/>
              </a:spcBef>
            </a:pPr>
            <a:r>
              <a:rPr lang="en"/>
              <a:t> Configuration Management</a:t>
            </a:r>
          </a:p>
          <a:p>
            <a:pPr indent="-228600" lvl="0" marL="457200">
              <a:spcBef>
                <a:spcPts val="0"/>
              </a:spcBef>
            </a:pPr>
            <a:r>
              <a:rPr lang="en"/>
              <a:t> Incident Command System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 Continuous Integration/Deployment/Delivery</a:t>
            </a:r>
          </a:p>
          <a:p>
            <a:pPr indent="-228600" lvl="0" marL="457200">
              <a:spcBef>
                <a:spcPts val="0"/>
              </a:spcBef>
            </a:pPr>
            <a:r>
              <a:rPr lang="en"/>
              <a:t> Virtualization/Cloud/Containers</a:t>
            </a:r>
          </a:p>
          <a:p>
            <a:pPr indent="-228600" lvl="0" marL="457200">
              <a:spcBef>
                <a:spcPts val="0"/>
              </a:spcBef>
            </a:pPr>
            <a:r>
              <a:rPr lang="en"/>
              <a:t> Toolchain Approach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Add Ops into Dev</a:t>
            </a:r>
          </a:p>
        </p:txBody>
      </p:sp>
      <p:sp>
        <p:nvSpPr>
          <p:cNvPr id="139" name="Shape 139"/>
          <p:cNvSpPr txBox="1"/>
          <p:nvPr>
            <p:ph idx="1" type="body"/>
          </p:nvPr>
        </p:nvSpPr>
        <p:spPr>
          <a:xfrm>
            <a:off x="311700" y="1152475"/>
            <a:ext cx="8520600" cy="1095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 sz="2000"/>
              <a:t>Make Development Better With Ops</a:t>
            </a:r>
            <a:r>
              <a:rPr lang="en"/>
              <a:t> </a:t>
            </a:r>
          </a:p>
          <a:p>
            <a:pPr indent="-342900" lvl="1" marL="914400" rtl="0">
              <a:spcBef>
                <a:spcPts val="0"/>
              </a:spcBef>
              <a:buSzPct val="100000"/>
            </a:pPr>
            <a:r>
              <a:rPr lang="en" sz="1800"/>
              <a:t>Production like environments </a:t>
            </a:r>
          </a:p>
          <a:p>
            <a:pPr indent="-342900" lvl="1" marL="914400" rtl="0">
              <a:spcBef>
                <a:spcPts val="0"/>
              </a:spcBef>
              <a:buSzPct val="100000"/>
            </a:pPr>
            <a:r>
              <a:rPr lang="en" sz="1800"/>
              <a:t>Power tooling (Infrastructure as code)</a:t>
            </a:r>
          </a:p>
        </p:txBody>
      </p:sp>
      <p:sp>
        <p:nvSpPr>
          <p:cNvPr id="140" name="Shape 140"/>
          <p:cNvSpPr txBox="1"/>
          <p:nvPr>
            <p:ph idx="1" type="body"/>
          </p:nvPr>
        </p:nvSpPr>
        <p:spPr>
          <a:xfrm>
            <a:off x="311700" y="2248375"/>
            <a:ext cx="8520600" cy="1546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</a:pPr>
            <a:r>
              <a:rPr lang="en" sz="2000"/>
              <a:t>Enhance Service Design With Operational Knowledge </a:t>
            </a:r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ct val="100000"/>
            </a:pPr>
            <a:r>
              <a:rPr lang="en" sz="1800"/>
              <a:t>Reliability</a:t>
            </a:r>
            <a:r>
              <a:rPr lang="en" sz="2000"/>
              <a:t> </a:t>
            </a:r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ct val="100000"/>
            </a:pPr>
            <a:r>
              <a:rPr lang="en" sz="1800"/>
              <a:t>Performance</a:t>
            </a:r>
            <a:r>
              <a:rPr lang="en" sz="2000"/>
              <a:t> </a:t>
            </a:r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ct val="100000"/>
            </a:pPr>
            <a:r>
              <a:rPr lang="en" sz="1800"/>
              <a:t>Security</a:t>
            </a:r>
            <a:r>
              <a:rPr lang="en" sz="2000"/>
              <a:t> </a:t>
            </a:r>
          </a:p>
        </p:txBody>
      </p:sp>
      <p:sp>
        <p:nvSpPr>
          <p:cNvPr id="141" name="Shape 141"/>
          <p:cNvSpPr txBox="1"/>
          <p:nvPr>
            <p:ph idx="1" type="body"/>
          </p:nvPr>
        </p:nvSpPr>
        <p:spPr>
          <a:xfrm>
            <a:off x="311700" y="3722900"/>
            <a:ext cx="8520600" cy="1163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</a:pPr>
            <a:r>
              <a:rPr lang="en" sz="2000"/>
              <a:t>Build feedback paths back from Production</a:t>
            </a:r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ct val="100000"/>
            </a:pPr>
            <a:r>
              <a:rPr lang="en" sz="1800"/>
              <a:t>Monitoring </a:t>
            </a:r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ct val="100000"/>
            </a:pPr>
            <a:r>
              <a:rPr lang="en" sz="1800"/>
              <a:t>Metrics</a:t>
            </a:r>
            <a:r>
              <a:rPr lang="en" sz="2000"/>
              <a:t> 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Add Dev into Ops</a:t>
            </a:r>
          </a:p>
        </p:txBody>
      </p:sp>
      <p:sp>
        <p:nvSpPr>
          <p:cNvPr id="147" name="Shape 14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Don’t do tasks for people. Build tools so they can do their own work. 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Monitoring/logging/metrics feeds back into dev (and the business) </a:t>
            </a:r>
          </a:p>
          <a:p>
            <a: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</a:pPr>
            <a:r>
              <a:rPr lang="en"/>
              <a:t>Developers work with Ops to understand the impact of code changes</a:t>
            </a:r>
          </a:p>
          <a:p>
            <a: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"/>
              <a:t>Ops now have more clarity on infrastructure needs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Developers and Operations work together to provide production support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Continuous Feedback Loop</a:t>
            </a:r>
          </a:p>
        </p:txBody>
      </p:sp>
      <p:pic>
        <p:nvPicPr>
          <p:cNvPr descr="Screen Shot 2017-03-21 at 10.41.27 AM.png" id="153" name="Shape 1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368611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Agile and DevOps</a:t>
            </a:r>
          </a:p>
        </p:txBody>
      </p:sp>
      <p:sp>
        <p:nvSpPr>
          <p:cNvPr id="159" name="Shape 159"/>
          <p:cNvSpPr txBox="1"/>
          <p:nvPr>
            <p:ph idx="1" type="body"/>
          </p:nvPr>
        </p:nvSpPr>
        <p:spPr>
          <a:xfrm>
            <a:off x="311700" y="1152475"/>
            <a:ext cx="8520600" cy="3834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55600" lvl="0" marL="457200" rtl="0">
              <a:spcBef>
                <a:spcPts val="0"/>
              </a:spcBef>
              <a:buSzPct val="100000"/>
            </a:pPr>
            <a:r>
              <a:rPr lang="en" sz="2000"/>
              <a:t>Agile Development</a:t>
            </a:r>
          </a:p>
          <a:p>
            <a:pPr indent="-342900" lvl="1" marL="914400" rtl="0">
              <a:spcBef>
                <a:spcPts val="0"/>
              </a:spcBef>
              <a:buSzPct val="100000"/>
            </a:pPr>
            <a:r>
              <a:rPr lang="en" sz="1800"/>
              <a:t>Addresses the gap between customer requirements and dev + testing</a:t>
            </a:r>
          </a:p>
          <a:p>
            <a:pPr indent="-342900" lvl="1" marL="914400" rtl="0">
              <a:spcBef>
                <a:spcPts val="0"/>
              </a:spcBef>
              <a:buSzPct val="100000"/>
            </a:pPr>
            <a:r>
              <a:rPr lang="en" sz="1800"/>
              <a:t>Cross-functional teams to design, develop, and test features/stories </a:t>
            </a:r>
          </a:p>
          <a:p>
            <a:pPr indent="-342900" lvl="1" marL="914400" rtl="0">
              <a:spcBef>
                <a:spcPts val="0"/>
              </a:spcBef>
              <a:buSzPct val="100000"/>
            </a:pPr>
            <a:r>
              <a:rPr lang="en" sz="1800"/>
              <a:t>Continuous Development + Testing</a:t>
            </a:r>
          </a:p>
          <a:p>
            <a:pPr indent="-342900" lvl="1" marL="914400" rtl="0">
              <a:spcBef>
                <a:spcPts val="0"/>
              </a:spcBef>
              <a:buSzPct val="100000"/>
            </a:pPr>
            <a:r>
              <a:rPr lang="en" sz="1800"/>
              <a:t>Focuses more on functional and non-functional readiness</a:t>
            </a:r>
          </a:p>
          <a:p>
            <a:pPr indent="-355600" lvl="0" marL="457200" rtl="0">
              <a:spcBef>
                <a:spcPts val="0"/>
              </a:spcBef>
              <a:buSzPct val="100000"/>
            </a:pPr>
            <a:r>
              <a:rPr lang="en" sz="2000"/>
              <a:t>DevOps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 sz="1800"/>
              <a:t>Addresses the gap between dev + testing and Ops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 sz="1800"/>
              <a:t>Automated release management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 sz="1800"/>
              <a:t>Focuses on functional and nonfunctional plus operational and business readiness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 sz="1800"/>
              <a:t>Continuous Integration and Deployment is required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DevOps</a:t>
            </a:r>
          </a:p>
        </p:txBody>
      </p:sp>
      <p:pic>
        <p:nvPicPr>
          <p:cNvPr descr="Screen Shot 2017-03-21 at 11.33.34 AM.png" id="165" name="Shape 1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2812" y="1170125"/>
            <a:ext cx="8358381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CI / CD</a:t>
            </a:r>
          </a:p>
        </p:txBody>
      </p:sp>
      <p:pic>
        <p:nvPicPr>
          <p:cNvPr descr="Screen Shot 2017-03-21 at 11.07.21 AM.png" id="171" name="Shape 1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485798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Agenda</a:t>
            </a:r>
          </a:p>
        </p:txBody>
      </p:sp>
      <p:sp>
        <p:nvSpPr>
          <p:cNvPr id="61" name="Shape 6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Why DevOps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What is DevOps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History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Agile and DevOps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Continuous Integration and Continuous Delivery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Why DevOps Fails?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CI / CD</a:t>
            </a:r>
          </a:p>
        </p:txBody>
      </p:sp>
      <p:sp>
        <p:nvSpPr>
          <p:cNvPr id="177" name="Shape 17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Automation Tools</a:t>
            </a:r>
          </a:p>
        </p:txBody>
      </p:sp>
      <p:pic>
        <p:nvPicPr>
          <p:cNvPr descr="devops-tools-fools-and-other-smart-things-7-728.jpg" id="178" name="Shape 1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9747" y="1628150"/>
            <a:ext cx="4561824" cy="3515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CI / CD</a:t>
            </a:r>
          </a:p>
        </p:txBody>
      </p:sp>
      <p:sp>
        <p:nvSpPr>
          <p:cNvPr id="184" name="Shape 18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Automation Tools</a:t>
            </a:r>
          </a:p>
        </p:txBody>
      </p:sp>
      <p:graphicFrame>
        <p:nvGraphicFramePr>
          <p:cNvPr id="185" name="Shape 185"/>
          <p:cNvGraphicFramePr/>
          <p:nvPr/>
        </p:nvGraphicFramePr>
        <p:xfrm>
          <a:off x="952500" y="1809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{D259D98C-6015-43E8-B31B-E94A3A28AB52}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0000FF"/>
                          </a:solidFill>
                        </a:rPr>
                        <a:t>Infrastructure Automation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78571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Puppet, Chef,Vagrant</a:t>
                      </a: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0000FF"/>
                          </a:solidFill>
                        </a:rPr>
                        <a:t>Configuration Management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Ansible, </a:t>
                      </a:r>
                      <a:r>
                        <a:rPr lang="en">
                          <a:solidFill>
                            <a:schemeClr val="dk1"/>
                          </a:solidFill>
                        </a:rPr>
                        <a:t>Chef, </a:t>
                      </a:r>
                      <a:r>
                        <a:rPr lang="en"/>
                        <a:t>Capistrano</a:t>
                      </a: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0000FF"/>
                          </a:solidFill>
                        </a:rPr>
                        <a:t>Continuous Integration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Git, Jenkins, Hudson, Ant, Maven</a:t>
                      </a: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0000FF"/>
                          </a:solidFill>
                        </a:rPr>
                        <a:t>Continuous Deployment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Jenkins, Custom Tools</a:t>
                      </a: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0000FF"/>
                          </a:solidFill>
                        </a:rPr>
                        <a:t>Monitoring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Nagios, Icinga, Custom Tools</a:t>
                      </a: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DevOps</a:t>
            </a:r>
          </a:p>
        </p:txBody>
      </p:sp>
      <p:pic>
        <p:nvPicPr>
          <p:cNvPr descr="periodic-table-of-devops-v2.png" id="191" name="Shape 1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17725"/>
            <a:ext cx="8520594" cy="407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Continuous Delivery</a:t>
            </a:r>
          </a:p>
        </p:txBody>
      </p:sp>
      <p:pic>
        <p:nvPicPr>
          <p:cNvPr descr="Screen Shot 2017-03-21 at 10.55.56 AM.png" id="197" name="Shape 1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6750" y="1157550"/>
            <a:ext cx="6303674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Continuous Delivery</a:t>
            </a:r>
          </a:p>
        </p:txBody>
      </p:sp>
      <p:sp>
        <p:nvSpPr>
          <p:cNvPr id="203" name="Shape 203"/>
          <p:cNvSpPr txBox="1"/>
          <p:nvPr/>
        </p:nvSpPr>
        <p:spPr>
          <a:xfrm>
            <a:off x="311700" y="1313425"/>
            <a:ext cx="7205100" cy="32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rtl="0">
              <a:spcBef>
                <a:spcPts val="0"/>
              </a:spcBef>
              <a:buSzPct val="100000"/>
              <a:buChar char="●"/>
            </a:pPr>
            <a:r>
              <a:rPr lang="en" sz="1800"/>
              <a:t>The process for releasing/deploying software MUST be repeatable and reliable</a:t>
            </a:r>
          </a:p>
          <a:p>
            <a:pPr indent="-342900" lvl="0" marL="457200" rtl="0">
              <a:spcBef>
                <a:spcPts val="0"/>
              </a:spcBef>
              <a:buSzPct val="100000"/>
              <a:buChar char="●"/>
            </a:pPr>
            <a:r>
              <a:rPr lang="en" sz="1800"/>
              <a:t>Automate everything!</a:t>
            </a:r>
          </a:p>
          <a:p>
            <a:pPr indent="-342900" lvl="0" marL="457200" rtl="0">
              <a:spcBef>
                <a:spcPts val="0"/>
              </a:spcBef>
              <a:buSzPct val="100000"/>
              <a:buChar char="●"/>
            </a:pPr>
            <a:r>
              <a:rPr lang="en" sz="1800"/>
              <a:t>Keep everything in source control</a:t>
            </a:r>
          </a:p>
          <a:p>
            <a:pPr indent="-342900" lvl="0" marL="457200" rtl="0">
              <a:spcBef>
                <a:spcPts val="0"/>
              </a:spcBef>
              <a:buSzPct val="100000"/>
              <a:buChar char="●"/>
            </a:pPr>
            <a:r>
              <a:rPr lang="en" sz="1800"/>
              <a:t>Build quality in!</a:t>
            </a:r>
          </a:p>
          <a:p>
            <a:pPr indent="-342900" lvl="0" marL="457200" rtl="0">
              <a:spcBef>
                <a:spcPts val="0"/>
              </a:spcBef>
              <a:buSzPct val="100000"/>
              <a:buChar char="●"/>
            </a:pPr>
            <a:r>
              <a:rPr lang="en" sz="1800"/>
              <a:t>Everybody has responsibility for the release process</a:t>
            </a:r>
          </a:p>
          <a:p>
            <a:pPr indent="-342900" lvl="0" marL="457200">
              <a:spcBef>
                <a:spcPts val="0"/>
              </a:spcBef>
              <a:buSzPct val="100000"/>
              <a:buChar char="●"/>
            </a:pPr>
            <a:r>
              <a:rPr lang="en" sz="1800"/>
              <a:t>Improve continuously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DevOps Topologies - Traditional</a:t>
            </a:r>
          </a:p>
        </p:txBody>
      </p:sp>
      <p:pic>
        <p:nvPicPr>
          <p:cNvPr descr="Screen Shot 2017-03-21 at 1.46.19 PM.png" id="209" name="Shape 2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745550"/>
            <a:ext cx="8839203" cy="2712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DevOps Topologies</a:t>
            </a:r>
          </a:p>
        </p:txBody>
      </p:sp>
      <p:pic>
        <p:nvPicPr>
          <p:cNvPr descr="Screen Shot 2017-03-21 at 1.46.37 PM.png" id="215" name="Shape 2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620450"/>
            <a:ext cx="8839200" cy="24768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DevOps Topologies</a:t>
            </a:r>
          </a:p>
        </p:txBody>
      </p:sp>
      <p:pic>
        <p:nvPicPr>
          <p:cNvPr descr="Screen Shot 2017-03-21 at 1.48.33 PM.png" id="221" name="Shape 2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4737" y="1182625"/>
            <a:ext cx="6434536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DevOps Topologies - Spotify</a:t>
            </a:r>
          </a:p>
        </p:txBody>
      </p:sp>
      <p:pic>
        <p:nvPicPr>
          <p:cNvPr descr="squadstribes_12.png" id="227" name="Shape 2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8674" y="1182625"/>
            <a:ext cx="4456921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DevOps Topologies</a:t>
            </a:r>
          </a:p>
        </p:txBody>
      </p:sp>
      <p:pic>
        <p:nvPicPr>
          <p:cNvPr descr="devops-cycle.png" id="233" name="Shape 2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2350" y="959025"/>
            <a:ext cx="4976601" cy="418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Why DevOps?</a:t>
            </a:r>
          </a:p>
        </p:txBody>
      </p:sp>
      <p:sp>
        <p:nvSpPr>
          <p:cNvPr id="67" name="Shape 67"/>
          <p:cNvSpPr txBox="1"/>
          <p:nvPr>
            <p:ph idx="1" type="body"/>
          </p:nvPr>
        </p:nvSpPr>
        <p:spPr>
          <a:xfrm>
            <a:off x="311700" y="1152475"/>
            <a:ext cx="8520600" cy="1233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Scenario 1: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/>
              <a:t>“3 days after production move, server is exhibiting very high CPU load” 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algn="ctr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8" name="Shape 68"/>
          <p:cNvSpPr txBox="1"/>
          <p:nvPr/>
        </p:nvSpPr>
        <p:spPr>
          <a:xfrm>
            <a:off x="929475" y="3265725"/>
            <a:ext cx="7234800" cy="84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 sz="1800">
                <a:solidFill>
                  <a:schemeClr val="dk2"/>
                </a:solidFill>
              </a:rPr>
              <a:t>Is this a Software development issue or IT Operations?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As an Organization</a:t>
            </a:r>
          </a:p>
        </p:txBody>
      </p:sp>
      <p:pic>
        <p:nvPicPr>
          <p:cNvPr descr="automate-all-the-things.png" id="239" name="Shape 2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6700" y="1170125"/>
            <a:ext cx="5094632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As an Organization</a:t>
            </a:r>
          </a:p>
        </p:txBody>
      </p:sp>
      <p:sp>
        <p:nvSpPr>
          <p:cNvPr id="245" name="Shape 24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en"/>
              <a:t>Establish your goals</a:t>
            </a:r>
          </a:p>
          <a:p>
            <a:pPr indent="-228600" lvl="1" marL="914400" rtl="0">
              <a:spcBef>
                <a:spcPts val="0"/>
              </a:spcBef>
              <a:buAutoNum type="alphaLcPeriod"/>
            </a:pPr>
            <a:r>
              <a:rPr lang="en"/>
              <a:t>What does DevOps mean to your business?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en"/>
              <a:t>Build the platform</a:t>
            </a:r>
          </a:p>
          <a:p>
            <a:pPr indent="-228600" lvl="1" marL="914400" rtl="0">
              <a:spcBef>
                <a:spcPts val="0"/>
              </a:spcBef>
              <a:buAutoNum type="alphaLcPeriod"/>
            </a:pPr>
            <a:r>
              <a:rPr lang="en"/>
              <a:t>Environments</a:t>
            </a:r>
          </a:p>
          <a:p>
            <a:pPr indent="-228600" lvl="1" marL="914400" rtl="0">
              <a:spcBef>
                <a:spcPts val="0"/>
              </a:spcBef>
              <a:buAutoNum type="alphaLcPeriod"/>
            </a:pPr>
            <a:r>
              <a:rPr lang="en"/>
              <a:t>Continuous Integration</a:t>
            </a:r>
          </a:p>
          <a:p>
            <a:pPr indent="-228600" lvl="1" marL="914400" rtl="0">
              <a:spcBef>
                <a:spcPts val="0"/>
              </a:spcBef>
              <a:buAutoNum type="alphaLcPeriod"/>
            </a:pPr>
            <a:r>
              <a:rPr lang="en"/>
              <a:t>Continuous Delivery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en"/>
              <a:t>Build the Team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en"/>
              <a:t>Follow Agile process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en"/>
              <a:t>Empower the team</a:t>
            </a:r>
          </a:p>
          <a:p>
            <a:pPr indent="-228600" lvl="1" marL="914400" rtl="0">
              <a:spcBef>
                <a:spcPts val="0"/>
              </a:spcBef>
              <a:buAutoNum type="alphaLcPeriod"/>
            </a:pPr>
            <a:r>
              <a:rPr lang="en"/>
              <a:t>Autonomy, purpose, mastery and goals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Why DevOps Fails?</a:t>
            </a:r>
          </a:p>
        </p:txBody>
      </p:sp>
      <p:sp>
        <p:nvSpPr>
          <p:cNvPr id="251" name="Shape 25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No Trust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Bottlenecks in Cross Functional Teams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Not failing fast (Agile)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DevOps team not empowered (just the team title)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Creating a new silo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DevOps with incomplete Automation/ Incorrect Tools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Roadmap to becoming a web developer - 2017</a:t>
            </a:r>
          </a:p>
        </p:txBody>
      </p:sp>
      <p:pic>
        <p:nvPicPr>
          <p:cNvPr id="257" name="Shape 257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4050" y="1122550"/>
            <a:ext cx="8455951" cy="376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Core DevOps Research List </a:t>
            </a:r>
          </a:p>
        </p:txBody>
      </p:sp>
      <p:sp>
        <p:nvSpPr>
          <p:cNvPr id="263" name="Shape 263"/>
          <p:cNvSpPr txBox="1"/>
          <p:nvPr/>
        </p:nvSpPr>
        <p:spPr>
          <a:xfrm>
            <a:off x="615450" y="1607725"/>
            <a:ext cx="7234800" cy="31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Gene Kim’s Visible Ops </a:t>
            </a: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Tom Limoncelli’s The Practice Of Cloud System Administration </a:t>
            </a: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Gene Kim’s </a:t>
            </a:r>
            <a:r>
              <a:rPr b="1" lang="en"/>
              <a:t>The Phoenix Project </a:t>
            </a:r>
            <a:r>
              <a:rPr lang="en"/>
              <a:t>(modeled on Goldratt’s The Goal) </a:t>
            </a: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Jez Humble’s Continuous Delivery </a:t>
            </a: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Michael Nygard’s Release It! </a:t>
            </a: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Gene Kim’s The DevOps Cookbook </a:t>
            </a: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Various Mary and Tom Poppendieck Lean Software Development Books </a:t>
            </a: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Velocity Conference (velocityconf.com) </a:t>
            </a: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DevOpsDays Unconferences – There’s one near you! (devopsdays.org) </a:t>
            </a: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DevOps Weekly newsletter (devopsweekly.com) </a:t>
            </a: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DevOps Café Podcast (devopscafe.com) </a:t>
            </a: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b="1" lang="en"/>
              <a:t>The Twelve Factor App</a:t>
            </a:r>
            <a:r>
              <a:rPr lang="en"/>
              <a:t> (12factor.net) </a:t>
            </a: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The Agile Admin (theagileadmin.com)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DevOps</a:t>
            </a:r>
          </a:p>
        </p:txBody>
      </p:sp>
      <p:sp>
        <p:nvSpPr>
          <p:cNvPr id="269" name="Shape 26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3000"/>
              <a:t>Questions?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CI / CD for Node.js</a:t>
            </a:r>
          </a:p>
        </p:txBody>
      </p:sp>
      <p:sp>
        <p:nvSpPr>
          <p:cNvPr id="275" name="Shape 27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https://strongloop.com/strongblog/roll-your-own-node-js-ci-server-with-jenkins-part-1/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https://strongloop.com/strongblog/roll-your-own-node-js-ci-server-with-jenkins-part-2/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What’s next?</a:t>
            </a:r>
          </a:p>
        </p:txBody>
      </p:sp>
      <p:sp>
        <p:nvSpPr>
          <p:cNvPr id="281" name="Shape 281"/>
          <p:cNvSpPr txBox="1"/>
          <p:nvPr>
            <p:ph idx="1" type="body"/>
          </p:nvPr>
        </p:nvSpPr>
        <p:spPr>
          <a:xfrm>
            <a:off x="311700" y="115247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NoOps</a:t>
            </a:r>
          </a:p>
        </p:txBody>
      </p:sp>
      <p:sp>
        <p:nvSpPr>
          <p:cNvPr id="282" name="Shape 282"/>
          <p:cNvSpPr txBox="1"/>
          <p:nvPr/>
        </p:nvSpPr>
        <p:spPr>
          <a:xfrm>
            <a:off x="311700" y="2077125"/>
            <a:ext cx="8520600" cy="77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IT environment can become so automated and abstracted from the underlying infrastructure that there is no need for a dedicated IT Ops team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Why DevOps?</a:t>
            </a:r>
          </a:p>
        </p:txBody>
      </p:sp>
      <p:sp>
        <p:nvSpPr>
          <p:cNvPr id="74" name="Shape 74"/>
          <p:cNvSpPr txBox="1"/>
          <p:nvPr>
            <p:ph idx="1" type="body"/>
          </p:nvPr>
        </p:nvSpPr>
        <p:spPr>
          <a:xfrm>
            <a:off x="311700" y="1152475"/>
            <a:ext cx="8520600" cy="1233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Scenario 2: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/>
              <a:t>“There is an issue with the Build Server, Code is not building” 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5" name="Shape 75"/>
          <p:cNvSpPr txBox="1"/>
          <p:nvPr/>
        </p:nvSpPr>
        <p:spPr>
          <a:xfrm>
            <a:off x="929475" y="3265725"/>
            <a:ext cx="7234800" cy="84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Is this a Software development issue or IT Operations?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Why DevOps?</a:t>
            </a:r>
          </a:p>
        </p:txBody>
      </p:sp>
      <p:sp>
        <p:nvSpPr>
          <p:cNvPr id="81" name="Shape 81"/>
          <p:cNvSpPr txBox="1"/>
          <p:nvPr>
            <p:ph idx="1" type="body"/>
          </p:nvPr>
        </p:nvSpPr>
        <p:spPr>
          <a:xfrm>
            <a:off x="311700" y="1152475"/>
            <a:ext cx="8520600" cy="1233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Scenario 3: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/>
              <a:t>“New Build on Staging Server; QA can no longer log in to the application” 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2" name="Shape 82"/>
          <p:cNvSpPr txBox="1"/>
          <p:nvPr/>
        </p:nvSpPr>
        <p:spPr>
          <a:xfrm>
            <a:off x="929475" y="3265725"/>
            <a:ext cx="7234800" cy="84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Is this a Software development issue or IT Operations?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Why DevOps?</a:t>
            </a:r>
          </a:p>
        </p:txBody>
      </p:sp>
      <p:pic>
        <p:nvPicPr>
          <p:cNvPr descr="main-qimg-346aef273af21139ac0ac938662b2035-c.jpg" id="88" name="Shape 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6225" y="1147779"/>
            <a:ext cx="5139775" cy="384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Why DevOps?</a:t>
            </a:r>
          </a:p>
        </p:txBody>
      </p:sp>
      <p:sp>
        <p:nvSpPr>
          <p:cNvPr id="94" name="Shape 9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Roles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aphicFrame>
        <p:nvGraphicFramePr>
          <p:cNvPr id="95" name="Shape 95"/>
          <p:cNvGraphicFramePr/>
          <p:nvPr/>
        </p:nvGraphicFramePr>
        <p:xfrm>
          <a:off x="952500" y="2190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{D259D98C-6015-43E8-B31B-E94A3A28AB52}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b="1" lang="en" sz="1800"/>
                        <a:t>Developer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b="1" lang="en" sz="1800"/>
                        <a:t>IT Operation</a:t>
                      </a: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Introduce </a:t>
                      </a:r>
                      <a:r>
                        <a:rPr b="1" lang="en">
                          <a:solidFill>
                            <a:srgbClr val="FF0000"/>
                          </a:solidFill>
                        </a:rPr>
                        <a:t>Change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Provide </a:t>
                      </a:r>
                      <a:r>
                        <a:rPr b="1" lang="en">
                          <a:solidFill>
                            <a:srgbClr val="0000FF"/>
                          </a:solidFill>
                        </a:rPr>
                        <a:t>Stability</a:t>
                      </a: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Add/Modify features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Create/Enhance Services</a:t>
                      </a: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Development is Agile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IT Operations is Static</a:t>
                      </a: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DevOps Role</a:t>
            </a:r>
          </a:p>
        </p:txBody>
      </p:sp>
      <p:pic>
        <p:nvPicPr>
          <p:cNvPr descr="devops.png" id="101" name="Shape 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1687" y="1178925"/>
            <a:ext cx="6220622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What is DevOps?</a:t>
            </a:r>
          </a:p>
        </p:txBody>
      </p:sp>
      <p:sp>
        <p:nvSpPr>
          <p:cNvPr id="107" name="Shape 107"/>
          <p:cNvSpPr txBox="1"/>
          <p:nvPr/>
        </p:nvSpPr>
        <p:spPr>
          <a:xfrm>
            <a:off x="954600" y="1796125"/>
            <a:ext cx="7234800" cy="135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“DevOps is the way in which a technology organization embeds itself in a business to the beneﬁt of that business.”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